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669900"/>
    <a:srgbClr val="339933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5E7FAA-1DE6-465F-A3A1-C55BC0291584}" type="datetimeFigureOut">
              <a:rPr lang="en-US" smtClean="0"/>
              <a:t>5/22/2012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BCB486-1F7C-4113-A4FC-222037E0F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677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Baskerville Old Face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askerville Old Face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askerville Old Face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askerville Old Face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askerville Old Face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askerville Old Face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askerville Old Face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askerville Old Face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askerville Old Face" pitchFamily="18" charset="0"/>
              </a:defRPr>
            </a:lvl9pPr>
          </a:lstStyle>
          <a:p>
            <a:pPr eaLnBrk="1" hangingPunct="1"/>
            <a:fld id="{EB3A2942-ADDE-4CC0-B00D-C14DDC5D87A0}" type="slidenum">
              <a:rPr lang="en-US" smtClean="0">
                <a:latin typeface="Arial" charset="0"/>
              </a:rPr>
              <a:pPr eaLnBrk="1" hangingPunct="1"/>
              <a:t>3</a:t>
            </a:fld>
            <a:endParaRPr lang="en-US" smtClean="0">
              <a:latin typeface="Arial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Baskerville Old Face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askerville Old Face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askerville Old Face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askerville Old Face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askerville Old Face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askerville Old Face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askerville Old Face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askerville Old Face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askerville Old Face" pitchFamily="18" charset="0"/>
              </a:defRPr>
            </a:lvl9pPr>
          </a:lstStyle>
          <a:p>
            <a:pPr eaLnBrk="1" hangingPunct="1"/>
            <a:fld id="{A9B155F3-B2A6-4B5E-A046-D16C84EFCB53}" type="slidenum">
              <a:rPr lang="en-US" smtClean="0">
                <a:latin typeface="Arial" charset="0"/>
              </a:rPr>
              <a:pPr eaLnBrk="1" hangingPunct="1"/>
              <a:t>4</a:t>
            </a:fld>
            <a:endParaRPr lang="en-US" smtClean="0">
              <a:latin typeface="Arial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Baskerville Old Face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askerville Old Face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askerville Old Face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askerville Old Face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askerville Old Face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askerville Old Face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askerville Old Face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askerville Old Face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askerville Old Face" pitchFamily="18" charset="0"/>
              </a:defRPr>
            </a:lvl9pPr>
          </a:lstStyle>
          <a:p>
            <a:pPr eaLnBrk="1" hangingPunct="1"/>
            <a:fld id="{2ABF1BBA-BEE6-4B5B-B713-8968636B4F11}" type="slidenum">
              <a:rPr lang="en-US" smtClean="0">
                <a:latin typeface="Arial" charset="0"/>
              </a:rPr>
              <a:pPr eaLnBrk="1" hangingPunct="1"/>
              <a:t>5</a:t>
            </a:fld>
            <a:endParaRPr lang="en-US" smtClean="0">
              <a:latin typeface="Arial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Baskerville Old Face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askerville Old Face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askerville Old Face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askerville Old Face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askerville Old Face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askerville Old Face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askerville Old Face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askerville Old Face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askerville Old Face" pitchFamily="18" charset="0"/>
              </a:defRPr>
            </a:lvl9pPr>
          </a:lstStyle>
          <a:p>
            <a:pPr eaLnBrk="1" hangingPunct="1"/>
            <a:fld id="{E3F69396-11F1-4679-85BD-A90CFB27C484}" type="slidenum">
              <a:rPr lang="en-US" smtClean="0">
                <a:latin typeface="Arial" charset="0"/>
              </a:rPr>
              <a:pPr eaLnBrk="1" hangingPunct="1"/>
              <a:t>6</a:t>
            </a:fld>
            <a:endParaRPr lang="en-US" smtClean="0">
              <a:latin typeface="Arial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Baskerville Old Face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askerville Old Face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askerville Old Face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askerville Old Face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askerville Old Face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askerville Old Face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askerville Old Face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askerville Old Face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askerville Old Face" pitchFamily="18" charset="0"/>
              </a:defRPr>
            </a:lvl9pPr>
          </a:lstStyle>
          <a:p>
            <a:pPr eaLnBrk="1" hangingPunct="1"/>
            <a:fld id="{5AABBC08-857E-4DA4-BA39-BCE535C04D86}" type="slidenum">
              <a:rPr lang="en-US" smtClean="0">
                <a:latin typeface="Arial" charset="0"/>
              </a:rPr>
              <a:pPr eaLnBrk="1" hangingPunct="1"/>
              <a:t>7</a:t>
            </a:fld>
            <a:endParaRPr lang="en-US" smtClean="0">
              <a:latin typeface="Arial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9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mooreketresources.wikispaces.com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ket.org/trips/watershed" TargetMode="External"/><Relationship Id="rId13" Type="http://schemas.openxmlformats.org/officeDocument/2006/relationships/hyperlink" Target="http://www.ket.org/education" TargetMode="External"/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12" Type="http://schemas.openxmlformats.org/officeDocument/2006/relationships/image" Target="../media/image13.png"/><Relationship Id="rId2" Type="http://schemas.openxmlformats.org/officeDocument/2006/relationships/hyperlink" Target="http://www.ket.org/trips/belle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scalecity.org/" TargetMode="External"/><Relationship Id="rId11" Type="http://schemas.openxmlformats.org/officeDocument/2006/relationships/image" Target="../media/image12.png"/><Relationship Id="rId5" Type="http://schemas.openxmlformats.org/officeDocument/2006/relationships/image" Target="../media/image9.png"/><Relationship Id="rId10" Type="http://schemas.openxmlformats.org/officeDocument/2006/relationships/hyperlink" Target="http://www.ket.org/trips/forts" TargetMode="External"/><Relationship Id="rId4" Type="http://schemas.openxmlformats.org/officeDocument/2006/relationships/hyperlink" Target="http://www.ket.org/lincoln" TargetMode="External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8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28600"/>
            <a:ext cx="7315200" cy="1219200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Touring and Teaching With KET’s Interactive Websites</a:t>
            </a:r>
            <a:endParaRPr lang="en-US" sz="4000" b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81919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8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76200"/>
            <a:ext cx="8077200" cy="17526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 Tour guide today is:</a:t>
            </a:r>
            <a:br>
              <a:rPr lang="en-US" sz="40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Larry Moore: KET Education Consultant </a:t>
            </a:r>
            <a:endParaRPr lang="en-US" sz="4000" b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00" y="5562600"/>
            <a:ext cx="784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Check out my Website for handouts at: www.lmooreketresources.wikispaces.com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4" name="Action Button: Custom 3">
            <a:hlinkClick r:id="rId3" highlightClick="1"/>
          </p:cNvPr>
          <p:cNvSpPr/>
          <p:nvPr/>
        </p:nvSpPr>
        <p:spPr>
          <a:xfrm>
            <a:off x="914400" y="5562600"/>
            <a:ext cx="5715000" cy="990600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40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381000"/>
            <a:ext cx="8458200" cy="1143000"/>
          </a:xfrm>
          <a:noFill/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Effective Use Of Video Learning Objects in Your Classroom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981200"/>
            <a:ext cx="6400800" cy="17526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Integrating Instructional Video (ITV) into Your Lesson Plans</a:t>
            </a:r>
          </a:p>
        </p:txBody>
      </p:sp>
      <p:pic>
        <p:nvPicPr>
          <p:cNvPr id="7172" name="Picture 5" descr="boy at aquarium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200400"/>
            <a:ext cx="4191000" cy="311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Rectangle 4"/>
          <p:cNvSpPr>
            <a:spLocks noChangeArrowheads="1"/>
          </p:cNvSpPr>
          <p:nvPr/>
        </p:nvSpPr>
        <p:spPr bwMode="auto">
          <a:xfrm>
            <a:off x="2514600" y="5867400"/>
            <a:ext cx="43434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200" i="1">
                <a:latin typeface="Arial" charset="0"/>
                <a:cs typeface="Arial" charset="0"/>
              </a:rPr>
              <a:t>Boy Watching Sharks in Aquarium</a:t>
            </a:r>
            <a:r>
              <a:rPr lang="en-US" sz="1200">
                <a:latin typeface="Arial" charset="0"/>
                <a:cs typeface="Arial" charset="0"/>
              </a:rPr>
              <a:t>.  Corbis, 2011. Image.</a:t>
            </a:r>
            <a:br>
              <a:rPr lang="en-US" sz="1200">
                <a:latin typeface="Arial" charset="0"/>
                <a:cs typeface="Arial" charset="0"/>
              </a:rPr>
            </a:br>
            <a:r>
              <a:rPr lang="en-US" sz="1200">
                <a:latin typeface="Arial" charset="0"/>
                <a:cs typeface="Arial" charset="0"/>
              </a:rPr>
              <a:t>15 February 2011. &lt;http://www.discoveryeducation.com/&gt;. </a:t>
            </a:r>
          </a:p>
          <a:p>
            <a:r>
              <a:rPr lang="en-US" sz="1200">
                <a:latin typeface="Arial" charset="0"/>
                <a:cs typeface="Arial" charset="0"/>
              </a:rPr>
              <a:t/>
            </a:r>
            <a:br>
              <a:rPr lang="en-US" sz="1200">
                <a:latin typeface="Arial" charset="0"/>
                <a:cs typeface="Arial" charset="0"/>
              </a:rPr>
            </a:br>
            <a:endParaRPr lang="en-US" sz="120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Process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600200"/>
            <a:ext cx="4724400" cy="5105400"/>
          </a:xfrm>
          <a:noFill/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bg1"/>
                </a:solidFill>
              </a:rPr>
              <a:t>Define objective</a:t>
            </a:r>
          </a:p>
          <a:p>
            <a:pPr eaLnBrk="1" hangingPunct="1"/>
            <a:r>
              <a:rPr lang="en-US" b="1" dirty="0" smtClean="0">
                <a:solidFill>
                  <a:schemeClr val="bg1"/>
                </a:solidFill>
              </a:rPr>
              <a:t>Determine media needs based on objective</a:t>
            </a:r>
          </a:p>
          <a:p>
            <a:pPr eaLnBrk="1" hangingPunct="1"/>
            <a:r>
              <a:rPr lang="en-US" b="1" dirty="0" smtClean="0">
                <a:solidFill>
                  <a:schemeClr val="bg1"/>
                </a:solidFill>
              </a:rPr>
              <a:t>Locate, </a:t>
            </a:r>
            <a:r>
              <a:rPr lang="en-US" b="1" u="sng" dirty="0" smtClean="0">
                <a:solidFill>
                  <a:srgbClr val="FF0000"/>
                </a:solidFill>
              </a:rPr>
              <a:t>PREVIEW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and </a:t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>download media</a:t>
            </a:r>
          </a:p>
          <a:p>
            <a:pPr eaLnBrk="1" hangingPunct="1"/>
            <a:r>
              <a:rPr lang="en-US" b="1" dirty="0" smtClean="0">
                <a:solidFill>
                  <a:schemeClr val="bg1"/>
                </a:solidFill>
              </a:rPr>
              <a:t>Design lesson plan</a:t>
            </a:r>
          </a:p>
          <a:p>
            <a:pPr eaLnBrk="1" hangingPunct="1"/>
            <a:r>
              <a:rPr lang="en-US" b="1" dirty="0" smtClean="0">
                <a:solidFill>
                  <a:schemeClr val="bg1"/>
                </a:solidFill>
              </a:rPr>
              <a:t>Introduce objective to students</a:t>
            </a:r>
          </a:p>
          <a:p>
            <a:pPr eaLnBrk="1" hangingPunct="1"/>
            <a:endParaRPr lang="en-US" b="1" dirty="0" smtClean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800600" y="1600200"/>
            <a:ext cx="4191000" cy="41148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FFFF00"/>
                </a:solidFill>
              </a:rPr>
              <a:t>Frame: </a:t>
            </a:r>
            <a:r>
              <a:rPr lang="en-US" b="1" dirty="0" smtClean="0">
                <a:solidFill>
                  <a:schemeClr val="bg1"/>
                </a:solidFill>
              </a:rPr>
              <a:t>Preview activity to introduce media</a:t>
            </a:r>
          </a:p>
          <a:p>
            <a:pPr eaLnBrk="1" hangingPunct="1"/>
            <a:r>
              <a:rPr lang="en-US" b="1" dirty="0" smtClean="0">
                <a:solidFill>
                  <a:srgbClr val="FFFF00"/>
                </a:solidFill>
              </a:rPr>
              <a:t>Focus: </a:t>
            </a:r>
            <a:r>
              <a:rPr lang="en-US" b="1" dirty="0" smtClean="0">
                <a:solidFill>
                  <a:schemeClr val="bg1"/>
                </a:solidFill>
              </a:rPr>
              <a:t>Instruction using media </a:t>
            </a:r>
          </a:p>
          <a:p>
            <a:pPr eaLnBrk="1" hangingPunct="1"/>
            <a:r>
              <a:rPr lang="en-US" b="1" dirty="0" smtClean="0">
                <a:solidFill>
                  <a:srgbClr val="FFFF00"/>
                </a:solidFill>
              </a:rPr>
              <a:t>Follow-up and Evaluation:  </a:t>
            </a:r>
            <a:r>
              <a:rPr lang="en-US" b="1" dirty="0" smtClean="0">
                <a:solidFill>
                  <a:schemeClr val="bg1"/>
                </a:solidFill>
              </a:rPr>
              <a:t>Post-viewing activities for extension</a:t>
            </a:r>
          </a:p>
        </p:txBody>
      </p:sp>
      <p:pic>
        <p:nvPicPr>
          <p:cNvPr id="8197" name="Picture 5" descr="MCj0233595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0"/>
            <a:ext cx="161925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609600" y="1371600"/>
            <a:ext cx="7848600" cy="3048000"/>
          </a:xfrm>
        </p:spPr>
        <p:txBody>
          <a:bodyPr>
            <a:noAutofit/>
          </a:bodyPr>
          <a:lstStyle/>
          <a:p>
            <a:pPr algn="l" eaLnBrk="1" hangingPunct="1"/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Ensure students know what you expect them to learn from the media and for what they are responsible:</a:t>
            </a:r>
          </a:p>
          <a:p>
            <a:pPr algn="l" eaLnBrk="1" hangingPunct="1">
              <a:buFontTx/>
              <a:buChar char="•"/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Prepare them to learn by using an </a:t>
            </a:r>
            <a:b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activity to connect to prior </a:t>
            </a:r>
            <a:b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knowledge</a:t>
            </a:r>
          </a:p>
          <a:p>
            <a:pPr algn="l" eaLnBrk="1" hangingPunct="1">
              <a:buFontTx/>
              <a:buChar char="•"/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Introduce a graphic organizer </a:t>
            </a:r>
            <a:b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to help them record and </a:t>
            </a:r>
            <a:b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analyze information they </a:t>
            </a:r>
            <a:b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see in the media</a:t>
            </a: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3579958" y="152400"/>
            <a:ext cx="198567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5400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Frame</a:t>
            </a:r>
          </a:p>
        </p:txBody>
      </p:sp>
      <p:pic>
        <p:nvPicPr>
          <p:cNvPr id="9220" name="Picture 3" descr="C:\Documents and Settings\larry.moore.KET\Local Settings\Temporary Internet Files\Content.IE5\L9NC444U\MP900407401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581400"/>
            <a:ext cx="2362200" cy="294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5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Focus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72400" cy="41148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not turn off all the lights if possible. 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Watch with your students. (model the desired behavior)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 the power of your media player to use the media interactively and point out important content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 “Thumbs up” technique, </a:t>
            </a:r>
            <a:b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graphic organizers, etc.  for </a:t>
            </a:r>
            <a:b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interactive experience</a:t>
            </a:r>
          </a:p>
        </p:txBody>
      </p:sp>
      <p:pic>
        <p:nvPicPr>
          <p:cNvPr id="10244" name="Picture 2" descr="C:\Documents and Settings\larry.moore.KET\Local Settings\Temporary Internet Files\Content.IE5\L9NC444U\MP900438755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4572000"/>
            <a:ext cx="2562225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6200"/>
            <a:ext cx="7772400" cy="9144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800" b="1" dirty="0" smtClean="0">
                <a:solidFill>
                  <a:srgbClr val="0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Follow-up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" y="1295400"/>
            <a:ext cx="7924800" cy="5181600"/>
          </a:xfrm>
        </p:spPr>
        <p:txBody>
          <a:bodyPr/>
          <a:lstStyle/>
          <a:p>
            <a:pPr algn="l" eaLnBrk="1" hangingPunct="1">
              <a:buFontTx/>
              <a:buChar char="•"/>
              <a:defRPr/>
            </a:pP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Follow-up the media experience</a:t>
            </a:r>
          </a:p>
          <a:p>
            <a:pPr algn="l" eaLnBrk="1" hangingPunct="1">
              <a:buFontTx/>
              <a:buChar char="•"/>
              <a:defRPr/>
            </a:pPr>
            <a:r>
              <a:rPr lang="en-US" dirty="0" smtClean="0">
                <a:solidFill>
                  <a:schemeClr val="bg1"/>
                </a:solidFill>
              </a:rPr>
              <a:t> Summarize the content</a:t>
            </a:r>
          </a:p>
          <a:p>
            <a:pPr algn="l" eaLnBrk="1" hangingPunct="1">
              <a:buFontTx/>
              <a:buChar char="•"/>
              <a:defRPr/>
            </a:pPr>
            <a:r>
              <a:rPr lang="en-US" dirty="0" smtClean="0">
                <a:solidFill>
                  <a:schemeClr val="bg1"/>
                </a:solidFill>
              </a:rPr>
              <a:t> Generate discussion</a:t>
            </a:r>
          </a:p>
          <a:p>
            <a:pPr algn="l" eaLnBrk="1" hangingPunct="1">
              <a:buFontTx/>
              <a:buChar char="•"/>
              <a:defRPr/>
            </a:pPr>
            <a:r>
              <a:rPr lang="en-US" dirty="0" smtClean="0">
                <a:solidFill>
                  <a:schemeClr val="bg1"/>
                </a:solidFill>
              </a:rPr>
              <a:t> Make students accountable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  for the media content</a:t>
            </a:r>
          </a:p>
          <a:p>
            <a:pPr algn="l" eaLnBrk="1" hangingPunct="1">
              <a:buFontTx/>
              <a:buChar char="•"/>
              <a:defRPr/>
            </a:pPr>
            <a:r>
              <a:rPr lang="en-US" dirty="0" smtClean="0">
                <a:solidFill>
                  <a:schemeClr val="bg1"/>
                </a:solidFill>
              </a:rPr>
              <a:t> Extend the learning and involve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   other modalities through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   kinesthetic and immersion activities</a:t>
            </a:r>
            <a:endParaRPr lang="en-US" dirty="0" smtClean="0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 eaLnBrk="1" hangingPunct="1">
              <a:buClr>
                <a:srgbClr val="FFFFFF"/>
              </a:buClr>
              <a:buFont typeface="Wingdings" pitchFamily="2" charset="2"/>
              <a:buBlip>
                <a:blip r:embed="rId3"/>
              </a:buBlip>
              <a:defRPr/>
            </a:pPr>
            <a:endParaRPr lang="en-US" sz="2000" b="1" dirty="0" smtClean="0"/>
          </a:p>
        </p:txBody>
      </p:sp>
      <p:pic>
        <p:nvPicPr>
          <p:cNvPr id="11268" name="Picture 4" descr="girl with camera Flickr chrissschuepp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2375" y="1143000"/>
            <a:ext cx="26797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6248400" y="3124200"/>
            <a:ext cx="29718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>
                <a:latin typeface="Arial" charset="0"/>
                <a:cs typeface="Arial" charset="0"/>
              </a:rPr>
              <a:t>FlickrCreativeCommons by chrisschuepp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152400"/>
            <a:ext cx="754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0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KET Interactive Websites</a:t>
            </a:r>
            <a:endParaRPr lang="en-US" sz="5400" b="1" dirty="0">
              <a:solidFill>
                <a:srgbClr val="00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76250" y="1381433"/>
            <a:ext cx="3922597" cy="1447800"/>
            <a:chOff x="476250" y="1381433"/>
            <a:chExt cx="3922597" cy="1447800"/>
          </a:xfrm>
        </p:grpSpPr>
        <p:sp>
          <p:nvSpPr>
            <p:cNvPr id="4" name="Rectangle 3"/>
            <p:cNvSpPr/>
            <p:nvPr/>
          </p:nvSpPr>
          <p:spPr>
            <a:xfrm>
              <a:off x="476250" y="1381433"/>
              <a:ext cx="3922597" cy="14478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26" name="Picture 2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00" y="1452870"/>
              <a:ext cx="3788873" cy="1304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7" name="Picture 6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7308" y="1371601"/>
            <a:ext cx="3940892" cy="1467465"/>
          </a:xfrm>
          <a:prstGeom prst="rect">
            <a:avLst/>
          </a:prstGeom>
          <a:noFill/>
        </p:spPr>
      </p:pic>
      <p:pic>
        <p:nvPicPr>
          <p:cNvPr id="11" name="Picture 10">
            <a:hlinkClick r:id="rId6"/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08" y="3048000"/>
            <a:ext cx="3940892" cy="14686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" name="Group 11"/>
          <p:cNvGrpSpPr/>
          <p:nvPr/>
        </p:nvGrpSpPr>
        <p:grpSpPr>
          <a:xfrm>
            <a:off x="2486014" y="4648200"/>
            <a:ext cx="4067186" cy="1468601"/>
            <a:chOff x="2459908" y="5029200"/>
            <a:chExt cx="4067186" cy="1468601"/>
          </a:xfrm>
        </p:grpSpPr>
        <p:sp>
          <p:nvSpPr>
            <p:cNvPr id="6" name="Rectangle 5"/>
            <p:cNvSpPr/>
            <p:nvPr/>
          </p:nvSpPr>
          <p:spPr>
            <a:xfrm>
              <a:off x="2459908" y="5029200"/>
              <a:ext cx="4067186" cy="1468601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28" name="Picture 4">
              <a:hlinkClick r:id="rId8"/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9823" y="5088009"/>
              <a:ext cx="3967931" cy="13335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8" name="Group 7"/>
          <p:cNvGrpSpPr/>
          <p:nvPr/>
        </p:nvGrpSpPr>
        <p:grpSpPr>
          <a:xfrm>
            <a:off x="4584750" y="3048000"/>
            <a:ext cx="3898580" cy="1468602"/>
            <a:chOff x="4584750" y="3312995"/>
            <a:chExt cx="3898580" cy="1468602"/>
          </a:xfrm>
        </p:grpSpPr>
        <p:pic>
          <p:nvPicPr>
            <p:cNvPr id="1029" name="Picture 5">
              <a:hlinkClick r:id="rId10"/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84750" y="3312995"/>
              <a:ext cx="2719185" cy="14686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32691" y="3312995"/>
              <a:ext cx="1150639" cy="14686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4" name="TextBox 13"/>
          <p:cNvSpPr txBox="1"/>
          <p:nvPr/>
        </p:nvSpPr>
        <p:spPr>
          <a:xfrm>
            <a:off x="2133600" y="6096000"/>
            <a:ext cx="548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smtClean="0">
                <a:solidFill>
                  <a:srgbClr val="0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13"/>
              </a:rPr>
              <a:t>www.ket.org/education</a:t>
            </a:r>
            <a:endParaRPr lang="en-US" sz="3600" b="1" u="sng" dirty="0">
              <a:solidFill>
                <a:srgbClr val="00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5119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Touring and Teaching With KET’s Interactive Websites&amp;quot;&quot;/&gt;&lt;property id=&quot;20307&quot; value=&quot;256&quot;/&gt;&lt;/object&gt;&lt;object type=&quot;3&quot; unique_id=&quot;10005&quot;&gt;&lt;property id=&quot;20148&quot; value=&quot;5&quot;/&gt;&lt;property id=&quot;20300&quot; value=&quot;Slide 2 - &amp;quot;Your Tour guide today is:&amp;#x0D;&amp;#x0A;Larry Moore: KET Education Consultant &amp;quot;&quot;/&gt;&lt;property id=&quot;20307&quot; value=&quot;258&quot;/&gt;&lt;/object&gt;&lt;object type=&quot;3&quot; unique_id=&quot;10006&quot;&gt;&lt;property id=&quot;20148&quot; value=&quot;5&quot;/&gt;&lt;property id=&quot;20300&quot; value=&quot;Slide 3 - &amp;quot;Effective Use Of Video Learning Objects in Your Classroom&amp;quot;&quot;/&gt;&lt;property id=&quot;20307&quot; value=&quot;259&quot;/&gt;&lt;/object&gt;&lt;object type=&quot;3&quot; unique_id=&quot;10007&quot;&gt;&lt;property id=&quot;20148&quot; value=&quot;5&quot;/&gt;&lt;property id=&quot;20300&quot; value=&quot;Slide 4 - &amp;quot;The Process&amp;quot;&quot;/&gt;&lt;property id=&quot;20307&quot; value=&quot;260&quot;/&gt;&lt;/object&gt;&lt;object type=&quot;3&quot; unique_id=&quot;10008&quot;&gt;&lt;property id=&quot;20148&quot; value=&quot;5&quot;/&gt;&lt;property id=&quot;20300&quot; value=&quot;Slide 5&quot;/&gt;&lt;property id=&quot;20307&quot; value=&quot;261&quot;/&gt;&lt;/object&gt;&lt;object type=&quot;3&quot; unique_id=&quot;10009&quot;&gt;&lt;property id=&quot;20148&quot; value=&quot;5&quot;/&gt;&lt;property id=&quot;20300&quot; value=&quot;Slide 6 - &amp;quot;Focus&amp;quot;&quot;/&gt;&lt;property id=&quot;20307&quot; value=&quot;262&quot;/&gt;&lt;/object&gt;&lt;object type=&quot;3&quot; unique_id=&quot;10010&quot;&gt;&lt;property id=&quot;20148&quot; value=&quot;5&quot;/&gt;&lt;property id=&quot;20300&quot; value=&quot;Slide 7 - &amp;quot;Follow-up&amp;quot;&quot;/&gt;&lt;property id=&quot;20307&quot; value=&quot;263&quot;/&gt;&lt;/object&gt;&lt;object type=&quot;3&quot; unique_id=&quot;10011&quot;&gt;&lt;property id=&quot;20148&quot; value=&quot;5&quot;/&gt;&lt;property id=&quot;20300&quot; value=&quot;Slide 8&quot;/&gt;&lt;property id=&quot;20307&quot; value=&quot;264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184</Words>
  <Application>Microsoft Office PowerPoint</Application>
  <PresentationFormat>On-screen Show (4:3)</PresentationFormat>
  <Paragraphs>39</Paragraphs>
  <Slides>8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Touring and Teaching With KET’s Interactive Websites</vt:lpstr>
      <vt:lpstr>Your Tour guide today is: Larry Moore: KET Education Consultant </vt:lpstr>
      <vt:lpstr>Effective Use Of Video Learning Objects in Your Classroom</vt:lpstr>
      <vt:lpstr>The Process</vt:lpstr>
      <vt:lpstr>PowerPoint Presentation</vt:lpstr>
      <vt:lpstr>Focus</vt:lpstr>
      <vt:lpstr>Follow-up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Touring and Teaching With KET’s Interactive Websites</dc:title>
  <dc:creator/>
  <cp:lastModifiedBy>Larry.Moore</cp:lastModifiedBy>
  <cp:revision>11</cp:revision>
  <dcterms:created xsi:type="dcterms:W3CDTF">2006-08-16T00:00:00Z</dcterms:created>
  <dcterms:modified xsi:type="dcterms:W3CDTF">2012-05-23T03:11:05Z</dcterms:modified>
</cp:coreProperties>
</file>